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4" r:id="rId5"/>
    <p:sldId id="272" r:id="rId6"/>
    <p:sldId id="273" r:id="rId7"/>
    <p:sldId id="274" r:id="rId8"/>
    <p:sldId id="275" r:id="rId9"/>
    <p:sldId id="276" r:id="rId10"/>
    <p:sldId id="265" r:id="rId11"/>
    <p:sldId id="258" r:id="rId12"/>
    <p:sldId id="259" r:id="rId13"/>
    <p:sldId id="260" r:id="rId14"/>
    <p:sldId id="261" r:id="rId15"/>
    <p:sldId id="262" r:id="rId16"/>
    <p:sldId id="263" r:id="rId17"/>
    <p:sldId id="277" r:id="rId1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14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8194" name="组合 8193"/>
          <p:cNvGrpSpPr/>
          <p:nvPr/>
        </p:nvGrpSpPr>
        <p:grpSpPr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8195" name="组合 8194"/>
            <p:cNvGrpSpPr/>
            <p:nvPr/>
          </p:nvGrpSpPr>
          <p:grpSpPr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8196" name="矩形 8195"/>
              <p:cNvSpPr/>
              <p:nvPr/>
            </p:nvSpPr>
            <p:spPr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8197" name="矩形 8196"/>
              <p:cNvSpPr/>
              <p:nvPr/>
            </p:nvSpPr>
            <p:spPr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grpSp>
          <p:nvGrpSpPr>
            <p:cNvPr id="8198" name="组合 8197"/>
            <p:cNvGrpSpPr/>
            <p:nvPr/>
          </p:nvGrpSpPr>
          <p:grpSpPr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199" name="矩形 8198"/>
              <p:cNvSpPr/>
              <p:nvPr/>
            </p:nvSpPr>
            <p:spPr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8200" name="矩形 8199"/>
              <p:cNvSpPr/>
              <p:nvPr/>
            </p:nvSpPr>
            <p:spPr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  <a:tileRect/>
              </a:gra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  <p:sp>
          <p:nvSpPr>
            <p:cNvPr id="8201" name="矩形 8200"/>
            <p:cNvSpPr/>
            <p:nvPr/>
          </p:nvSpPr>
          <p:spPr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202" name="矩形 8201"/>
            <p:cNvSpPr/>
            <p:nvPr/>
          </p:nvSpPr>
          <p:spPr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203" name="矩形 8202"/>
            <p:cNvSpPr/>
            <p:nvPr/>
          </p:nvSpPr>
          <p:spPr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  <a:tileRect/>
            </a:gra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8204" name="标题 8203"/>
          <p:cNvSpPr>
            <a:spLocks noGrp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205" name="副标题 820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lvl1pPr>
            <a:lvl2pPr marL="457200" lvl="1" indent="0" algn="ctr"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/>
            </a:lvl2pPr>
            <a:lvl3pPr marL="914400" lvl="2" indent="0" algn="ctr">
              <a:buClr>
                <a:schemeClr val="folHlink"/>
              </a:buClr>
              <a:buSzPct val="50000"/>
              <a:buFont typeface="Wingdings" panose="05000000000000000000" pitchFamily="2" charset="2"/>
              <a:buNone/>
              <a:defRPr/>
            </a:lvl3pPr>
            <a:lvl4pPr marL="1371600" lvl="3" indent="0" algn="ctr">
              <a:buClr>
                <a:schemeClr val="accent2"/>
              </a:buClr>
              <a:buSzPct val="55000"/>
              <a:buFont typeface="Wingdings" panose="05000000000000000000" pitchFamily="2" charset="2"/>
              <a:buNone/>
              <a:defRPr/>
            </a:lvl4pPr>
            <a:lvl5pPr marL="1828800" lvl="4" indent="0" algn="ctr">
              <a:buClr>
                <a:schemeClr val="accent1"/>
              </a:buClr>
              <a:buSzPct val="50000"/>
              <a:buFont typeface="Wingdings" panose="05000000000000000000" pitchFamily="2" charset="2"/>
              <a:buNone/>
              <a:defRPr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8206" name="日期占位符 8205"/>
          <p:cNvSpPr>
            <a:spLocks noGrp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solidFill>
                  <a:schemeClr val="bg2"/>
                </a:solidFill>
                <a:latin typeface="Tahoma" panose="020B0604030504040204" pitchFamily="34" charset="0"/>
              </a:defRPr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207" name="页脚占位符 8206"/>
          <p:cNvSpPr>
            <a:spLocks noGrp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solidFill>
                  <a:schemeClr val="bg2"/>
                </a:solidFill>
                <a:latin typeface="Tahoma" panose="020B060403050404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8208" name="灯片编号占位符 8207"/>
          <p:cNvSpPr>
            <a:spLocks noGrp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solidFill>
                  <a:schemeClr val="bg2"/>
                </a:solidFill>
                <a:latin typeface="Tahoma" panose="020B0604030504040204" pitchFamily="34" charset="0"/>
              </a:defRPr>
            </a:lvl1pPr>
          </a:lstStyle>
          <a:p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1" y="214313"/>
            <a:ext cx="1951038" cy="59182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40009" cy="59182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6612" y="2017713"/>
            <a:ext cx="3808476" cy="41148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0" name="矩形 7169"/>
          <p:cNvSpPr/>
          <p:nvPr/>
        </p:nvSpPr>
        <p:spPr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wrap="none" anchor="ctr"/>
          <a:p>
            <a:pPr lvl="0" algn="ctr"/>
            <a:endParaRPr sz="2400" dirty="0">
              <a:latin typeface="Tahoma" panose="020B0604030504040204" pitchFamily="34" charset="0"/>
            </a:endParaRPr>
          </a:p>
        </p:txBody>
      </p:sp>
      <p:sp>
        <p:nvSpPr>
          <p:cNvPr id="7171" name="矩形 7170"/>
          <p:cNvSpPr/>
          <p:nvPr/>
        </p:nvSpPr>
        <p:spPr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sz="2400" dirty="0">
              <a:latin typeface="Tahoma" panose="020B0604030504040204" pitchFamily="34" charset="0"/>
            </a:endParaRPr>
          </a:p>
        </p:txBody>
      </p:sp>
      <p:sp>
        <p:nvSpPr>
          <p:cNvPr id="7172" name="矩形 7171"/>
          <p:cNvSpPr/>
          <p:nvPr/>
        </p:nvSpPr>
        <p:spPr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 wrap="none" anchor="ctr"/>
          <a:p>
            <a:pPr lvl="0" algn="ctr"/>
            <a:endParaRPr sz="2400" dirty="0">
              <a:latin typeface="Tahoma" panose="020B0604030504040204" pitchFamily="34" charset="0"/>
            </a:endParaRPr>
          </a:p>
        </p:txBody>
      </p:sp>
      <p:sp>
        <p:nvSpPr>
          <p:cNvPr id="7173" name="矩形 7172"/>
          <p:cNvSpPr/>
          <p:nvPr/>
        </p:nvSpPr>
        <p:spPr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sz="2400" dirty="0">
              <a:latin typeface="Tahoma" panose="020B0604030504040204" pitchFamily="34" charset="0"/>
            </a:endParaRPr>
          </a:p>
        </p:txBody>
      </p:sp>
      <p:sp>
        <p:nvSpPr>
          <p:cNvPr id="7174" name="矩形 7173"/>
          <p:cNvSpPr/>
          <p:nvPr/>
        </p:nvSpPr>
        <p:spPr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sz="2400" dirty="0">
              <a:latin typeface="Tahoma" panose="020B0604030504040204" pitchFamily="34" charset="0"/>
            </a:endParaRPr>
          </a:p>
        </p:txBody>
      </p:sp>
      <p:sp>
        <p:nvSpPr>
          <p:cNvPr id="7175" name="矩形 7174"/>
          <p:cNvSpPr/>
          <p:nvPr/>
        </p:nvSpPr>
        <p:spPr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</a:ln>
        </p:spPr>
        <p:txBody>
          <a:bodyPr wrap="none" anchor="ctr"/>
          <a:p>
            <a:pPr lvl="0" algn="ctr"/>
            <a:endParaRPr sz="2400" dirty="0">
              <a:latin typeface="Tahoma" panose="020B0604030504040204" pitchFamily="34" charset="0"/>
            </a:endParaRPr>
          </a:p>
        </p:txBody>
      </p:sp>
      <p:sp>
        <p:nvSpPr>
          <p:cNvPr id="7176" name="矩形 7175"/>
          <p:cNvSpPr/>
          <p:nvPr/>
        </p:nvSpPr>
        <p:spPr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  <a:tileRect/>
          </a:gradFill>
          <a:ln w="9525">
            <a:noFill/>
          </a:ln>
        </p:spPr>
        <p:txBody>
          <a:bodyPr wrap="none" anchor="ctr"/>
          <a:p>
            <a:pPr lvl="0" algn="ctr"/>
            <a:endParaRPr sz="2400" dirty="0">
              <a:latin typeface="Tahoma" panose="020B0604030504040204" pitchFamily="34" charset="0"/>
            </a:endParaRPr>
          </a:p>
        </p:txBody>
      </p:sp>
      <p:sp>
        <p:nvSpPr>
          <p:cNvPr id="7177" name="标题 7176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178" name="文本占位符 7177"/>
          <p:cNvSpPr>
            <a:spLocks noGrp="1"/>
          </p:cNvSpPr>
          <p:nvPr>
            <p:ph type="body" idx="1"/>
          </p:nvPr>
        </p:nvSpPr>
        <p:spPr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179" name="日期占位符 7178"/>
          <p:cNvSpPr>
            <a:spLocks noGrp="1"/>
          </p:cNvSpPr>
          <p:nvPr>
            <p:ph type="dt" sz="half" idx="2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400">
                <a:latin typeface="Tahoma" panose="020B0604030504040204" pitchFamily="34" charset="0"/>
              </a:defRPr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180" name="页脚占位符 7179"/>
          <p:cNvSpPr>
            <a:spLocks noGrp="1"/>
          </p:cNvSpPr>
          <p:nvPr>
            <p:ph type="ftr" sz="quarter" idx="3"/>
          </p:nvPr>
        </p:nvSpPr>
        <p:spPr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ctr">
              <a:defRPr sz="1400">
                <a:latin typeface="Tahoma" panose="020B0604030504040204" pitchFamily="34" charset="0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7181" name="灯片编号占位符 7180"/>
          <p:cNvSpPr>
            <a:spLocks noGrp="1"/>
          </p:cNvSpPr>
          <p:nvPr>
            <p:ph type="sldNum" sz="quarter" idx="4"/>
          </p:nvPr>
        </p:nvSpPr>
        <p:spPr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400">
                <a:latin typeface="Tahoma" panose="020B0604030504040204" pitchFamily="34" charset="0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Tahoma" panose="020B060403050404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ctrTitle"/>
          </p:nvPr>
        </p:nvSpPr>
        <p:spPr/>
        <p:txBody>
          <a:bodyPr anchor="b"/>
          <a:p>
            <a:pPr defTabSz="914400">
              <a:buSzTx/>
            </a:pPr>
            <a:r>
              <a:rPr lang="zh-CN" altLang="en-US" kern="1200" baseline="0" dirty="0">
                <a:latin typeface="Tahoma" panose="020B0604030504040204" pitchFamily="34" charset="0"/>
                <a:ea typeface="华文行楷" panose="02010800040101010101" pitchFamily="2" charset="-122"/>
              </a:rPr>
              <a:t>研究生专题讲座之二</a:t>
            </a:r>
            <a:br>
              <a:rPr lang="zh-CN" altLang="en-US" kern="1200" baseline="0" dirty="0">
                <a:latin typeface="Tahoma" panose="020B0604030504040204" pitchFamily="34" charset="0"/>
                <a:ea typeface="华文行楷" panose="02010800040101010101" pitchFamily="2" charset="-122"/>
              </a:rPr>
            </a:br>
            <a:r>
              <a:rPr lang="en-US" altLang="zh-CN" sz="4800" kern="1200" baseline="0" dirty="0">
                <a:latin typeface="Tahoma" panose="020B0604030504040204" pitchFamily="34" charset="0"/>
                <a:ea typeface="华文行楷" panose="02010800040101010101" pitchFamily="2" charset="-122"/>
              </a:rPr>
              <a:t>——</a:t>
            </a:r>
            <a:r>
              <a:rPr lang="zh-CN" altLang="en-US" sz="4800" kern="1200" baseline="0" dirty="0">
                <a:latin typeface="Tahoma" panose="020B0604030504040204" pitchFamily="34" charset="0"/>
                <a:ea typeface="华文行楷" panose="02010800040101010101" pitchFamily="2" charset="-122"/>
              </a:rPr>
              <a:t>论文开题报告的撰写</a:t>
            </a:r>
            <a:endParaRPr lang="zh-CN" altLang="en-US" sz="4800" kern="1200" baseline="0" dirty="0">
              <a:latin typeface="Tahoma" panose="020B0604030504040204" pitchFamily="34" charset="0"/>
              <a:ea typeface="华文行楷" panose="02010800040101010101" pitchFamily="2" charset="-122"/>
            </a:endParaRPr>
          </a:p>
        </p:txBody>
      </p:sp>
      <p:sp>
        <p:nvSpPr>
          <p:cNvPr id="5123" name="副标题 5122"/>
          <p:cNvSpPr>
            <a:spLocks noGrp="1"/>
          </p:cNvSpPr>
          <p:nvPr>
            <p:ph type="subTitle" idx="1"/>
          </p:nvPr>
        </p:nvSpPr>
        <p:spPr/>
        <p:txBody>
          <a:bodyPr anchor="t"/>
          <a:p>
            <a:pPr defTabSz="914400">
              <a:buSzPct val="60000"/>
            </a:pPr>
            <a:r>
              <a:rPr lang="zh-CN" altLang="en-US" kern="1200" baseline="0" dirty="0">
                <a:solidFill>
                  <a:schemeClr val="tx2"/>
                </a:solidFill>
                <a:latin typeface="Tahoma" panose="020B0604030504040204" pitchFamily="34" charset="0"/>
                <a:ea typeface="华文行楷" panose="02010800040101010101" pitchFamily="2" charset="-122"/>
              </a:rPr>
              <a:t>欢迎沟通</a:t>
            </a:r>
            <a:endParaRPr lang="zh-CN" altLang="en-US" kern="1200" baseline="0" dirty="0">
              <a:solidFill>
                <a:schemeClr val="tx2"/>
              </a:solidFill>
              <a:latin typeface="Tahoma" panose="020B0604030504040204" pitchFamily="34" charset="0"/>
              <a:ea typeface="华文行楷" panose="02010800040101010101" pitchFamily="2" charset="-122"/>
            </a:endParaRPr>
          </a:p>
          <a:p>
            <a:pPr defTabSz="914400">
              <a:buSzPct val="60000"/>
            </a:pPr>
            <a:r>
              <a:rPr lang="zh-CN" altLang="en-US" kern="1200" baseline="0" dirty="0">
                <a:solidFill>
                  <a:schemeClr val="tx2"/>
                </a:solidFill>
                <a:latin typeface="Tahoma" panose="020B0604030504040204" pitchFamily="34" charset="0"/>
                <a:ea typeface="华文行楷" panose="02010800040101010101" pitchFamily="2" charset="-122"/>
              </a:rPr>
              <a:t>张东生：</a:t>
            </a:r>
            <a:r>
              <a:rPr lang="en-US" altLang="zh-CN" kern="1200" baseline="0" dirty="0">
                <a:solidFill>
                  <a:schemeClr val="tx2"/>
                </a:solidFill>
                <a:latin typeface="Tahoma" panose="020B0604030504040204" pitchFamily="34" charset="0"/>
                <a:ea typeface="华文行楷" panose="02010800040101010101" pitchFamily="2" charset="-122"/>
              </a:rPr>
              <a:t>2220916731@qq.com</a:t>
            </a:r>
            <a:endParaRPr lang="en-US" altLang="zh-CN" kern="1200" baseline="0" dirty="0">
              <a:solidFill>
                <a:schemeClr val="tx2"/>
              </a:solidFill>
              <a:latin typeface="Tahoma" panose="020B0604030504040204" pitchFamily="34" charset="0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1265"/>
          <p:cNvSpPr>
            <a:spLocks noGrp="1"/>
          </p:cNvSpPr>
          <p:nvPr>
            <p:ph type="title"/>
          </p:nvPr>
        </p:nvSpPr>
        <p:spPr/>
        <p:txBody>
          <a:bodyPr anchor="b"/>
          <a:p>
            <a:r>
              <a:rPr lang="zh-CN" altLang="en-US" dirty="0">
                <a:ea typeface="华文行楷" panose="02010800040101010101" pitchFamily="2" charset="-122"/>
              </a:rPr>
              <a:t>选题的来源</a:t>
            </a:r>
            <a:endParaRPr lang="zh-CN" altLang="en-US" dirty="0">
              <a:ea typeface="华文行楷" panose="02010800040101010101" pitchFamily="2" charset="-122"/>
            </a:endParaRPr>
          </a:p>
        </p:txBody>
      </p:sp>
      <p:sp>
        <p:nvSpPr>
          <p:cNvPr id="11267" name="文本占位符 11266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lang="zh-CN" altLang="en-US" dirty="0">
                <a:solidFill>
                  <a:schemeClr val="tx2"/>
                </a:solidFill>
                <a:ea typeface="华文行楷" panose="02010800040101010101" pitchFamily="2" charset="-122"/>
              </a:rPr>
              <a:t>导师的指定与启发</a:t>
            </a:r>
            <a:endParaRPr lang="zh-CN" altLang="en-US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solidFill>
                  <a:schemeClr val="tx2"/>
                </a:solidFill>
                <a:ea typeface="华文行楷" panose="02010800040101010101" pitchFamily="2" charset="-122"/>
              </a:rPr>
              <a:t>导师的纵向课题</a:t>
            </a:r>
            <a:endParaRPr lang="zh-CN" altLang="en-US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solidFill>
                  <a:schemeClr val="tx2"/>
                </a:solidFill>
                <a:ea typeface="华文行楷" panose="02010800040101010101" pitchFamily="2" charset="-122"/>
              </a:rPr>
              <a:t>导师的横向课题</a:t>
            </a:r>
            <a:endParaRPr lang="zh-CN" altLang="en-US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solidFill>
                  <a:schemeClr val="tx2"/>
                </a:solidFill>
                <a:ea typeface="华文行楷" panose="02010800040101010101" pitchFamily="2" charset="-122"/>
              </a:rPr>
              <a:t>导师长期感兴趣的领域</a:t>
            </a:r>
            <a:endParaRPr lang="zh-CN" altLang="en-US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solidFill>
                  <a:schemeClr val="tx2"/>
                </a:solidFill>
                <a:ea typeface="华文行楷" panose="02010800040101010101" pitchFamily="2" charset="-122"/>
              </a:rPr>
              <a:t>导师拟开拓的领域（试探性的）</a:t>
            </a:r>
            <a:endParaRPr lang="zh-CN" altLang="en-US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dirty="0">
                <a:solidFill>
                  <a:schemeClr val="tx2"/>
                </a:solidFill>
                <a:ea typeface="华文行楷" panose="02010800040101010101" pitchFamily="2" charset="-122"/>
              </a:rPr>
              <a:t>个人自主选题</a:t>
            </a:r>
            <a:endParaRPr lang="zh-CN" altLang="en-US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solidFill>
                  <a:schemeClr val="tx2"/>
                </a:solidFill>
                <a:ea typeface="华文行楷" panose="02010800040101010101" pitchFamily="2" charset="-122"/>
              </a:rPr>
              <a:t>个人的兴趣</a:t>
            </a:r>
            <a:endParaRPr lang="zh-CN" altLang="en-US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solidFill>
                  <a:schemeClr val="tx2"/>
                </a:solidFill>
                <a:ea typeface="华文行楷" panose="02010800040101010101" pitchFamily="2" charset="-122"/>
              </a:rPr>
              <a:t>个人的条件</a:t>
            </a:r>
            <a:endParaRPr lang="zh-CN" altLang="en-US" dirty="0">
              <a:solidFill>
                <a:schemeClr val="tx2"/>
              </a:solidFill>
              <a:ea typeface="华文行楷" panose="0201080004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851400" y="4745990"/>
            <a:ext cx="287083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一定要经过老师的认可！</a:t>
            </a:r>
            <a:endParaRPr lang="zh-CN" altLang="en-US" sz="320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标题 12289"/>
          <p:cNvSpPr>
            <a:spLocks noGrp="1"/>
          </p:cNvSpPr>
          <p:nvPr>
            <p:ph type="title"/>
          </p:nvPr>
        </p:nvSpPr>
        <p:spPr/>
        <p:txBody>
          <a:bodyPr anchor="b"/>
          <a:p>
            <a:r>
              <a:rPr lang="zh-CN" altLang="en-US" dirty="0">
                <a:ea typeface="华文行楷" panose="02010800040101010101" pitchFamily="2" charset="-122"/>
              </a:rPr>
              <a:t>选题的原则</a:t>
            </a:r>
            <a:endParaRPr lang="zh-CN" altLang="en-US" dirty="0">
              <a:ea typeface="华文行楷" panose="02010800040101010101" pitchFamily="2" charset="-122"/>
            </a:endParaRPr>
          </a:p>
        </p:txBody>
      </p:sp>
      <p:sp>
        <p:nvSpPr>
          <p:cNvPr id="12291" name="文本占位符 12290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lang="zh-CN" altLang="en-US" sz="2400" dirty="0">
                <a:solidFill>
                  <a:schemeClr val="tx2"/>
                </a:solidFill>
                <a:ea typeface="华文行楷" panose="02010800040101010101" pitchFamily="2" charset="-122"/>
              </a:rPr>
              <a:t>兴趣</a:t>
            </a:r>
            <a:endParaRPr lang="zh-CN" altLang="en-US" sz="2400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sz="2000" dirty="0">
                <a:solidFill>
                  <a:schemeClr val="tx2"/>
                </a:solidFill>
                <a:ea typeface="华文行楷" panose="02010800040101010101" pitchFamily="2" charset="-122"/>
              </a:rPr>
              <a:t>好奇与趣味</a:t>
            </a:r>
            <a:endParaRPr lang="zh-CN" altLang="en-US" sz="2000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400" dirty="0">
                <a:solidFill>
                  <a:schemeClr val="tx2"/>
                </a:solidFill>
                <a:ea typeface="华文行楷" panose="02010800040101010101" pitchFamily="2" charset="-122"/>
              </a:rPr>
              <a:t>价值</a:t>
            </a:r>
            <a:endParaRPr lang="zh-CN" altLang="en-US" sz="2400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sz="2000" dirty="0">
                <a:solidFill>
                  <a:schemeClr val="tx2"/>
                </a:solidFill>
                <a:ea typeface="华文行楷" panose="02010800040101010101" pitchFamily="2" charset="-122"/>
              </a:rPr>
              <a:t>理论与应用价值</a:t>
            </a:r>
            <a:endParaRPr lang="zh-CN" altLang="en-US" sz="2000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400" dirty="0">
                <a:solidFill>
                  <a:schemeClr val="tx2"/>
                </a:solidFill>
                <a:ea typeface="华文行楷" panose="02010800040101010101" pitchFamily="2" charset="-122"/>
              </a:rPr>
              <a:t>创新性</a:t>
            </a:r>
            <a:endParaRPr lang="zh-CN" altLang="en-US" sz="2400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400" dirty="0">
                <a:solidFill>
                  <a:schemeClr val="tx2"/>
                </a:solidFill>
                <a:ea typeface="华文行楷" panose="02010800040101010101" pitchFamily="2" charset="-122"/>
              </a:rPr>
              <a:t>持续性</a:t>
            </a:r>
            <a:endParaRPr lang="zh-CN" altLang="en-US" sz="2400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sz="2000" dirty="0">
                <a:solidFill>
                  <a:schemeClr val="tx2"/>
                </a:solidFill>
                <a:ea typeface="华文行楷" panose="02010800040101010101" pitchFamily="2" charset="-122"/>
              </a:rPr>
              <a:t>拓广与纵深</a:t>
            </a:r>
            <a:endParaRPr lang="zh-CN" altLang="en-US" sz="2000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400" dirty="0">
                <a:solidFill>
                  <a:schemeClr val="tx2"/>
                </a:solidFill>
                <a:ea typeface="华文行楷" panose="02010800040101010101" pitchFamily="2" charset="-122"/>
              </a:rPr>
              <a:t>领域性（专业型）</a:t>
            </a:r>
            <a:endParaRPr lang="zh-CN" altLang="en-US" sz="2400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sz="2000" dirty="0">
                <a:solidFill>
                  <a:schemeClr val="tx2"/>
                </a:solidFill>
                <a:ea typeface="华文行楷" panose="02010800040101010101" pitchFamily="2" charset="-122"/>
              </a:rPr>
              <a:t>专业性、边缘性与交叉性</a:t>
            </a:r>
            <a:endParaRPr lang="zh-CN" altLang="en-US" sz="2000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400" dirty="0">
                <a:solidFill>
                  <a:schemeClr val="tx2"/>
                </a:solidFill>
                <a:ea typeface="华文行楷" panose="02010800040101010101" pitchFamily="2" charset="-122"/>
              </a:rPr>
              <a:t>可行性</a:t>
            </a:r>
            <a:endParaRPr lang="zh-CN" altLang="en-US" sz="2400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sz="2000" dirty="0">
                <a:solidFill>
                  <a:schemeClr val="tx2"/>
                </a:solidFill>
                <a:ea typeface="华文行楷" panose="02010800040101010101" pitchFamily="2" charset="-122"/>
              </a:rPr>
              <a:t>时间、能力与成本</a:t>
            </a:r>
            <a:endParaRPr lang="zh-CN" altLang="en-US" sz="2000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  <a:buNone/>
            </a:pPr>
            <a:endParaRPr lang="zh-CN" altLang="en-US" sz="2000" dirty="0">
              <a:solidFill>
                <a:schemeClr val="tx2"/>
              </a:solidFill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标题 13313"/>
          <p:cNvSpPr>
            <a:spLocks noGrp="1"/>
          </p:cNvSpPr>
          <p:nvPr>
            <p:ph type="title"/>
          </p:nvPr>
        </p:nvSpPr>
        <p:spPr/>
        <p:txBody>
          <a:bodyPr anchor="b"/>
          <a:p>
            <a:r>
              <a:rPr lang="zh-CN" altLang="en-US" dirty="0">
                <a:ea typeface="华文行楷" panose="02010800040101010101" pitchFamily="2" charset="-122"/>
              </a:rPr>
              <a:t>论文题目的拟定</a:t>
            </a:r>
            <a:endParaRPr lang="zh-CN" altLang="en-US" dirty="0">
              <a:ea typeface="华文行楷" panose="02010800040101010101" pitchFamily="2" charset="-122"/>
            </a:endParaRPr>
          </a:p>
        </p:txBody>
      </p:sp>
      <p:sp>
        <p:nvSpPr>
          <p:cNvPr id="13315" name="文本占位符 13314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zh-CN" altLang="en-US" dirty="0">
                <a:solidFill>
                  <a:schemeClr val="tx2"/>
                </a:solidFill>
                <a:ea typeface="华文行楷" panose="02010800040101010101" pitchFamily="2" charset="-122"/>
              </a:rPr>
              <a:t>题目要清晰、简洁，直达主题</a:t>
            </a:r>
            <a:endParaRPr lang="zh-CN" altLang="en-US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pPr lvl="1"/>
            <a:r>
              <a:rPr lang="zh-CN" altLang="en-US" sz="2800" dirty="0">
                <a:solidFill>
                  <a:schemeClr val="tx2"/>
                </a:solidFill>
                <a:ea typeface="华文行楷" panose="02010800040101010101" pitchFamily="2" charset="-122"/>
              </a:rPr>
              <a:t>尽可能涵盖了视角或方法、主题、范围</a:t>
            </a:r>
            <a:endParaRPr lang="zh-CN" altLang="en-US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r>
              <a:rPr lang="zh-CN" altLang="en-US" dirty="0">
                <a:solidFill>
                  <a:schemeClr val="tx2"/>
                </a:solidFill>
                <a:ea typeface="华文行楷" panose="02010800040101010101" pitchFamily="2" charset="-122"/>
              </a:rPr>
              <a:t>题目要新颖、“吸引人眼球”</a:t>
            </a:r>
            <a:endParaRPr lang="zh-CN" altLang="en-US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r>
              <a:rPr lang="zh-CN" altLang="en-US" dirty="0">
                <a:solidFill>
                  <a:schemeClr val="tx2"/>
                </a:solidFill>
                <a:ea typeface="华文行楷" panose="02010800040101010101" pitchFamily="2" charset="-122"/>
              </a:rPr>
              <a:t>避免用“浅析、初探”之类的词汇</a:t>
            </a:r>
            <a:endParaRPr lang="zh-CN" altLang="en-US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r>
              <a:rPr lang="zh-CN" altLang="en-US" dirty="0">
                <a:solidFill>
                  <a:schemeClr val="tx2"/>
                </a:solidFill>
                <a:ea typeface="华文行楷" panose="02010800040101010101" pitchFamily="2" charset="-122"/>
              </a:rPr>
              <a:t>一般避免用“我国”、“世界”之类的太大的词汇</a:t>
            </a:r>
            <a:endParaRPr lang="zh-CN" altLang="en-US" dirty="0">
              <a:solidFill>
                <a:schemeClr val="tx2"/>
              </a:solidFill>
              <a:ea typeface="华文行楷" panose="02010800040101010101" pitchFamily="2" charset="-122"/>
            </a:endParaRPr>
          </a:p>
          <a:p>
            <a:r>
              <a:rPr lang="zh-CN" altLang="en-US" dirty="0">
                <a:solidFill>
                  <a:schemeClr val="tx2"/>
                </a:solidFill>
                <a:ea typeface="华文行楷" panose="02010800040101010101" pitchFamily="2" charset="-122"/>
              </a:rPr>
              <a:t>避免用不常用的英文缩写词</a:t>
            </a:r>
            <a:endParaRPr lang="zh-CN" altLang="en-US" dirty="0">
              <a:solidFill>
                <a:schemeClr val="tx2"/>
              </a:solidFill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标题 14337"/>
          <p:cNvSpPr>
            <a:spLocks noGrp="1"/>
          </p:cNvSpPr>
          <p:nvPr>
            <p:ph type="ctrTitle"/>
          </p:nvPr>
        </p:nvSpPr>
        <p:spPr/>
        <p:txBody>
          <a:bodyPr anchor="b"/>
          <a:p>
            <a:pPr defTabSz="914400">
              <a:buSzTx/>
            </a:pPr>
            <a:r>
              <a:rPr lang="zh-CN" altLang="en-US" kern="1200" baseline="0" dirty="0">
                <a:latin typeface="Tahoma" panose="020B0604030504040204" pitchFamily="34" charset="0"/>
                <a:ea typeface="华文行楷" panose="02010800040101010101" pitchFamily="2" charset="-122"/>
              </a:rPr>
              <a:t>第二部分</a:t>
            </a:r>
            <a:endParaRPr lang="zh-CN" altLang="en-US" kern="1200" baseline="0" dirty="0">
              <a:latin typeface="Tahoma" panose="020B0604030504040204" pitchFamily="34" charset="0"/>
              <a:ea typeface="华文行楷" panose="02010800040101010101" pitchFamily="2" charset="-122"/>
            </a:endParaRPr>
          </a:p>
        </p:txBody>
      </p:sp>
      <p:sp>
        <p:nvSpPr>
          <p:cNvPr id="14340" name="副标题 14339"/>
          <p:cNvSpPr>
            <a:spLocks noGrp="1"/>
          </p:cNvSpPr>
          <p:nvPr>
            <p:ph type="subTitle" idx="1"/>
          </p:nvPr>
        </p:nvSpPr>
        <p:spPr/>
        <p:txBody>
          <a:bodyPr anchor="t"/>
          <a:p>
            <a:pPr defTabSz="914400">
              <a:buSzPct val="60000"/>
            </a:pPr>
            <a:r>
              <a:rPr lang="zh-CN" altLang="en-US" sz="4800" kern="1200" baseline="0" dirty="0">
                <a:solidFill>
                  <a:schemeClr val="tx2"/>
                </a:solidFill>
                <a:latin typeface="Tahoma" panose="020B0604030504040204" pitchFamily="34" charset="0"/>
                <a:ea typeface="华文行楷" panose="02010800040101010101" pitchFamily="2" charset="-122"/>
              </a:rPr>
              <a:t>论文的写作方法</a:t>
            </a:r>
            <a:endParaRPr lang="zh-CN" altLang="en-US" sz="4800" kern="1200" baseline="0" dirty="0">
              <a:solidFill>
                <a:schemeClr val="tx2"/>
              </a:solidFill>
              <a:latin typeface="Tahoma" panose="020B0604030504040204" pitchFamily="34" charset="0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标题 16385"/>
          <p:cNvSpPr>
            <a:spLocks noGrp="1"/>
          </p:cNvSpPr>
          <p:nvPr>
            <p:ph type="title"/>
          </p:nvPr>
        </p:nvSpPr>
        <p:spPr/>
        <p:txBody>
          <a:bodyPr anchor="b"/>
          <a:p>
            <a:r>
              <a:rPr lang="zh-CN" altLang="en-US" dirty="0">
                <a:ea typeface="华文行楷" panose="02010800040101010101" pitchFamily="2" charset="-122"/>
              </a:rPr>
              <a:t>硕士论文的一般结构（内容）</a:t>
            </a:r>
            <a:endParaRPr lang="zh-CN" altLang="en-US" dirty="0">
              <a:ea typeface="华文行楷" panose="02010800040101010101" pitchFamily="2" charset="-122"/>
            </a:endParaRPr>
          </a:p>
        </p:txBody>
      </p:sp>
      <p:sp>
        <p:nvSpPr>
          <p:cNvPr id="16387" name="文本占位符 16386"/>
          <p:cNvSpPr>
            <a:spLocks noGrp="1"/>
          </p:cNvSpPr>
          <p:nvPr>
            <p:ph type="body" idx="1"/>
          </p:nvPr>
        </p:nvSpPr>
        <p:spPr>
          <a:xfrm>
            <a:off x="944880" y="1831340"/>
            <a:ext cx="7772400" cy="4931410"/>
          </a:xfrm>
        </p:spPr>
        <p:txBody>
          <a:bodyPr/>
          <a:p>
            <a:pPr>
              <a:lnSpc>
                <a:spcPct val="90000"/>
              </a:lnSpc>
            </a:pPr>
            <a:r>
              <a:rPr lang="zh-CN" altLang="en-US" sz="28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中文摘要（含关键词）</a:t>
            </a:r>
            <a:endParaRPr lang="zh-CN" altLang="en-US" sz="2800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8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英文摘要（含关键词）</a:t>
            </a:r>
            <a:endParaRPr lang="zh-CN" altLang="en-US" sz="2800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8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目录（含参考文献、附录、致谢词）</a:t>
            </a:r>
            <a:endParaRPr lang="zh-CN" altLang="en-US" sz="2800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sz="28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正文（理论研究论文）</a:t>
            </a:r>
            <a:endParaRPr lang="zh-CN" altLang="en-US" sz="2800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24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1.</a:t>
            </a:r>
            <a:r>
              <a:rPr lang="zh-CN" altLang="en-US" sz="24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绪论</a:t>
            </a:r>
            <a:endParaRPr lang="zh-CN" altLang="en-US" sz="2400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24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2.</a:t>
            </a:r>
            <a:r>
              <a:rPr lang="zh-CN" altLang="en-US" sz="24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文献综述（相关理论研究成果综述）（</a:t>
            </a:r>
            <a:r>
              <a:rPr lang="zh-CN" altLang="en-US" sz="2055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博士论文可能会有两章）</a:t>
            </a:r>
            <a:endParaRPr lang="zh-CN" altLang="en-US" sz="2055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24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3.</a:t>
            </a:r>
            <a:r>
              <a:rPr lang="zh-CN" altLang="en-US" sz="24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研究设计</a:t>
            </a:r>
            <a:endParaRPr lang="zh-CN" altLang="en-US" sz="2400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24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4.</a:t>
            </a:r>
            <a:r>
              <a:rPr lang="zh-CN" altLang="en-US" sz="24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理论分析与假设</a:t>
            </a:r>
            <a:endParaRPr lang="zh-CN" altLang="en-US" sz="2400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24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5.</a:t>
            </a:r>
            <a:r>
              <a:rPr lang="zh-CN" altLang="en-US" sz="24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数据收集、处理</a:t>
            </a:r>
            <a:r>
              <a:rPr lang="zh-CN" altLang="en-US" sz="24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与分析</a:t>
            </a:r>
            <a:endParaRPr lang="zh-CN" altLang="en-US" sz="2400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24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6.</a:t>
            </a:r>
            <a:r>
              <a:rPr lang="zh-CN" altLang="en-US" sz="24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结论与讨论</a:t>
            </a:r>
            <a:endParaRPr lang="zh-CN" altLang="en-US" sz="2400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en-US" altLang="zh-CN" sz="24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7.</a:t>
            </a:r>
            <a:r>
              <a:rPr lang="zh-CN" altLang="en-US" sz="24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存在的问题与</a:t>
            </a:r>
            <a:r>
              <a:rPr lang="zh-CN" altLang="en-US" sz="2400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研究展望</a:t>
            </a:r>
            <a:endParaRPr lang="zh-CN" altLang="en-US" sz="2400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endParaRPr lang="zh-CN" altLang="en-US" sz="2400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标题 17409"/>
          <p:cNvSpPr>
            <a:spLocks noGrp="1"/>
          </p:cNvSpPr>
          <p:nvPr>
            <p:ph type="title"/>
          </p:nvPr>
        </p:nvSpPr>
        <p:spPr/>
        <p:txBody>
          <a:bodyPr anchor="b"/>
          <a:p>
            <a:r>
              <a:rPr lang="zh-CN" altLang="en-US" dirty="0">
                <a:ea typeface="华文行楷" panose="02010800040101010101" pitchFamily="2" charset="-122"/>
              </a:rPr>
              <a:t>正文（应用研究论文）</a:t>
            </a:r>
            <a:endParaRPr lang="zh-CN" altLang="en-US" dirty="0">
              <a:ea typeface="华文行楷" panose="02010800040101010101" pitchFamily="2" charset="-122"/>
            </a:endParaRPr>
          </a:p>
        </p:txBody>
      </p:sp>
      <p:sp>
        <p:nvSpPr>
          <p:cNvPr id="17411" name="文本占位符 17410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90000"/>
              </a:lnSpc>
            </a:pPr>
            <a:r>
              <a:rPr lang="en-US" altLang="zh-CN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1.</a:t>
            </a:r>
            <a:r>
              <a:rPr lang="zh-CN" altLang="en-US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绪论</a:t>
            </a:r>
            <a:endParaRPr lang="zh-CN" altLang="en-US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2.</a:t>
            </a:r>
            <a:r>
              <a:rPr lang="zh-CN" altLang="en-US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综述（相关研究成果综述）</a:t>
            </a:r>
            <a:endParaRPr lang="zh-CN" altLang="en-US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理论研究成果综述</a:t>
            </a:r>
            <a:endParaRPr lang="zh-CN" altLang="en-US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lvl="1">
              <a:lnSpc>
                <a:spcPct val="90000"/>
              </a:lnSpc>
            </a:pPr>
            <a:r>
              <a:rPr lang="zh-CN" altLang="en-US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应用研究成果综述</a:t>
            </a:r>
            <a:endParaRPr lang="zh-CN" altLang="en-US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3.</a:t>
            </a:r>
            <a:r>
              <a:rPr lang="zh-CN" altLang="en-US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现状描述与提出问题</a:t>
            </a:r>
            <a:endParaRPr lang="zh-CN" altLang="en-US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en-US" altLang="zh-CN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4.</a:t>
            </a:r>
            <a:r>
              <a:rPr lang="zh-CN" altLang="en-US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问题分析</a:t>
            </a:r>
            <a:endParaRPr lang="zh-CN" altLang="en-US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r>
              <a:rPr lang="zh-CN" altLang="en-US" dirty="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（解决问题的）方案与对策（包括可行性分析、风险分析与对策建议）</a:t>
            </a:r>
            <a:endParaRPr lang="zh-CN" altLang="en-US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>
              <a:lnSpc>
                <a:spcPct val="90000"/>
              </a:lnSpc>
            </a:pPr>
            <a:endParaRPr lang="zh-CN" altLang="en-US" dirty="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华文行楷" panose="02010800040101010101" pitchFamily="2" charset="-122"/>
                <a:ea typeface="华文行楷" panose="02010800040101010101" pitchFamily="2" charset="-122"/>
              </a:rPr>
              <a:t>逻辑与结构上常出现的问题</a:t>
            </a:r>
            <a:endParaRPr lang="zh-CN" altLang="en-US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005" y="2018030"/>
            <a:ext cx="7772400" cy="4703445"/>
          </a:xfrm>
        </p:spPr>
        <p:txBody>
          <a:bodyPr/>
          <a:p>
            <a:r>
              <a:rPr lang="zh-CN" altLang="en-US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研究背景中的文献评述与文献综述中的内容的联系与区分</a:t>
            </a:r>
            <a:endParaRPr lang="zh-CN" altLang="en-US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相关文献综述中的基础理论与不同内容、观点</a:t>
            </a:r>
            <a:endParaRPr lang="zh-CN" altLang="en-US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lvl="1"/>
            <a:r>
              <a:rPr lang="zh-CN" altLang="en-US" sz="28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从概念开始就是综述！</a:t>
            </a:r>
            <a:endParaRPr lang="zh-CN" altLang="en-US" sz="280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lvl="1"/>
            <a:r>
              <a:rPr lang="zh-CN" altLang="en-US" sz="28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一定要包括与你研究的问题相关的一节！</a:t>
            </a:r>
            <a:endParaRPr lang="zh-CN" altLang="en-US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理论分析部分与文献综述内容联系与区分</a:t>
            </a:r>
            <a:endParaRPr lang="zh-CN" altLang="en-US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lvl="1"/>
            <a:r>
              <a:rPr lang="zh-CN" altLang="en-US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一般不再有相关文献标注！</a:t>
            </a:r>
            <a:endParaRPr lang="zh-CN" altLang="en-US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20" name="标题 9219"/>
          <p:cNvSpPr>
            <a:spLocks noGrp="1"/>
          </p:cNvSpPr>
          <p:nvPr>
            <p:ph type="ctrTitle"/>
          </p:nvPr>
        </p:nvSpPr>
        <p:spPr/>
        <p:txBody>
          <a:bodyPr anchor="b"/>
          <a:p>
            <a:pPr defTabSz="914400">
              <a:buSzTx/>
            </a:pPr>
            <a:r>
              <a:rPr lang="zh-CN" altLang="en-US" kern="1200" baseline="0" dirty="0">
                <a:latin typeface="Tahoma" panose="020B0604030504040204" pitchFamily="34" charset="0"/>
                <a:ea typeface="华文行楷" panose="02010800040101010101" pitchFamily="2" charset="-122"/>
              </a:rPr>
              <a:t>第一部分</a:t>
            </a:r>
            <a:endParaRPr lang="zh-CN" altLang="en-US" kern="1200" baseline="0" dirty="0">
              <a:latin typeface="Tahoma" panose="020B0604030504040204" pitchFamily="34" charset="0"/>
              <a:ea typeface="华文行楷" panose="02010800040101010101" pitchFamily="2" charset="-122"/>
            </a:endParaRPr>
          </a:p>
        </p:txBody>
      </p:sp>
      <p:sp>
        <p:nvSpPr>
          <p:cNvPr id="9221" name="副标题 922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47420"/>
          </a:xfrm>
        </p:spPr>
        <p:txBody>
          <a:bodyPr anchor="t"/>
          <a:p>
            <a:pPr defTabSz="914400">
              <a:buSzPct val="60000"/>
            </a:pPr>
            <a:r>
              <a:rPr lang="zh-CN" altLang="en-US" sz="4800" kern="1200" baseline="0" dirty="0">
                <a:solidFill>
                  <a:schemeClr val="tx2"/>
                </a:solidFill>
                <a:latin typeface="Tahoma" panose="020B0604030504040204" pitchFamily="34" charset="0"/>
                <a:ea typeface="华文行楷" panose="02010800040101010101" pitchFamily="2" charset="-122"/>
              </a:rPr>
              <a:t>选题背景部分的撰写</a:t>
            </a:r>
            <a:endParaRPr lang="zh-CN" altLang="en-US" sz="4800" kern="1200" baseline="0" dirty="0">
              <a:solidFill>
                <a:schemeClr val="tx2"/>
              </a:solidFill>
              <a:latin typeface="Tahoma" panose="020B0604030504040204" pitchFamily="34" charset="0"/>
              <a:ea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首要一件事</a:t>
            </a:r>
            <a:br>
              <a:rPr lang="zh-CN" altLang="en-US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</a:br>
            <a:r>
              <a:rPr lang="en-US" altLang="zh-CN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——</a:t>
            </a:r>
            <a:r>
              <a:rPr lang="zh-CN" altLang="en-US"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建立正确认知</a:t>
            </a:r>
            <a:endParaRPr lang="zh-CN" altLang="en-US"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005" y="2018030"/>
            <a:ext cx="7772400" cy="4455795"/>
          </a:xfrm>
        </p:spPr>
        <p:txBody>
          <a:bodyPr/>
          <a:p>
            <a:r>
              <a:rPr lang="zh-CN" altLang="en-US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写论文是件严谨的事，来不得半点虚假</a:t>
            </a:r>
            <a:endParaRPr lang="zh-CN" altLang="en-US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  <a:p>
            <a:r>
              <a:rPr lang="zh-CN" altLang="en-US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知之为知之，是知也。唯大量阅读才能知，否则，一切都是空谈！</a:t>
            </a:r>
            <a:endParaRPr lang="zh-CN" altLang="en-US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  <a:p>
            <a:r>
              <a:rPr lang="zh-CN" altLang="en-US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由</a:t>
            </a:r>
            <a:r>
              <a:rPr lang="en-US" altLang="zh-CN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“</a:t>
            </a:r>
            <a:r>
              <a:rPr lang="zh-CN" altLang="en-US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鸟瞰</a:t>
            </a:r>
            <a:r>
              <a:rPr lang="en-US" altLang="zh-CN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”</a:t>
            </a:r>
            <a:r>
              <a:rPr lang="zh-CN" altLang="en-US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到</a:t>
            </a:r>
            <a:r>
              <a:rPr lang="en-US" altLang="zh-CN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“</a:t>
            </a:r>
            <a:r>
              <a:rPr lang="zh-CN" altLang="en-US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虫瞰</a:t>
            </a:r>
            <a:r>
              <a:rPr lang="en-US" altLang="zh-CN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”</a:t>
            </a:r>
            <a:r>
              <a:rPr lang="zh-CN" altLang="en-US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，你必须站在金子塔尖！</a:t>
            </a:r>
            <a:endParaRPr lang="zh-CN" altLang="en-US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  <a:p>
            <a:pPr lvl="1"/>
            <a:r>
              <a:rPr lang="zh-CN" altLang="en-US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在一个细微领域，你总是能够做到这一点！</a:t>
            </a:r>
            <a:endParaRPr lang="zh-CN" altLang="en-US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  <a:p>
            <a:pPr lvl="0"/>
            <a:r>
              <a:rPr lang="zh-CN" altLang="en-US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要掌握文献检索方法</a:t>
            </a:r>
            <a:endParaRPr lang="zh-CN" altLang="en-US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  <a:p>
            <a:pPr lvl="1"/>
            <a:r>
              <a:rPr lang="zh-CN" altLang="en-US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cs typeface="华文行楷" panose="02010800040101010101" pitchFamily="2" charset="-122"/>
              </a:rPr>
              <a:t>检索方法与过程要在开题报告中体现出来</a:t>
            </a:r>
            <a:endParaRPr lang="zh-CN" altLang="en-US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  <a:cs typeface="华文行楷" panose="0201080004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TRIZ</a:t>
            </a:r>
            <a:r>
              <a:rPr lang="zh-CN" altLang="en-US">
                <a:latin typeface="华文行楷" panose="02010800040101010101" pitchFamily="2" charset="-122"/>
                <a:ea typeface="华文行楷" panose="02010800040101010101" pitchFamily="2" charset="-122"/>
              </a:rPr>
              <a:t>在非工程技术领域的研究</a:t>
            </a:r>
            <a:endParaRPr lang="zh-CN" altLang="en-US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pic>
        <p:nvPicPr>
          <p:cNvPr id="11" name="图片 11" descr="C:\Users\t\Desktop\wos\project\my_image-国家.png"/>
          <p:cNvPicPr>
            <a:picLocks noChangeAspect="1" noChangeArrowheads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759" b="22333"/>
          <a:stretch>
            <a:fillRect/>
          </a:stretch>
        </p:blipFill>
        <p:spPr>
          <a:xfrm>
            <a:off x="1010920" y="1885315"/>
            <a:ext cx="7641590" cy="4942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华文行楷" panose="02010800040101010101" pitchFamily="2" charset="-122"/>
                <a:ea typeface="华文行楷" panose="02010800040101010101" pitchFamily="2" charset="-122"/>
              </a:rPr>
              <a:t>研究机构图谱</a:t>
            </a:r>
            <a:endParaRPr lang="zh-CN" altLang="en-US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pic>
        <p:nvPicPr>
          <p:cNvPr id="5" name="图片 5" descr="C:\Users\t\Desktop\wos\project\my_image-机构.png"/>
          <p:cNvPicPr>
            <a:picLocks noChangeAspect="1" noChangeArrowheads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43" b="18975"/>
          <a:stretch>
            <a:fillRect/>
          </a:stretch>
        </p:blipFill>
        <p:spPr>
          <a:xfrm>
            <a:off x="1233805" y="1892935"/>
            <a:ext cx="7100570" cy="47066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华文行楷" panose="02010800040101010101" pitchFamily="2" charset="-122"/>
                <a:ea typeface="华文行楷" panose="02010800040101010101" pitchFamily="2" charset="-122"/>
              </a:rPr>
              <a:t>主题词图谱</a:t>
            </a:r>
            <a:endParaRPr lang="zh-CN" altLang="en-US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pic>
        <p:nvPicPr>
          <p:cNvPr id="13" name="图片 13" descr="C:\Users\t\Desktop\wos\project\my_image-keywords.png"/>
          <p:cNvPicPr>
            <a:picLocks noChangeAspect="1" noChangeArrowheads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521" b="23662"/>
          <a:stretch>
            <a:fillRect/>
          </a:stretch>
        </p:blipFill>
        <p:spPr>
          <a:xfrm>
            <a:off x="693420" y="1864360"/>
            <a:ext cx="7847965" cy="47675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华文行楷" panose="02010800040101010101" pitchFamily="2" charset="-122"/>
                <a:ea typeface="华文行楷" panose="02010800040101010101" pitchFamily="2" charset="-122"/>
              </a:rPr>
              <a:t>国内高产作者聚类图谱</a:t>
            </a:r>
            <a:endParaRPr lang="zh-CN" altLang="en-US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pic>
        <p:nvPicPr>
          <p:cNvPr id="14" name="图片 14" descr="C:\Users\t\Desktop\cnki\project\作者.png"/>
          <p:cNvPicPr>
            <a:picLocks noChangeAspect="1" noChangeArrowheads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355" b="19933"/>
          <a:stretch>
            <a:fillRect/>
          </a:stretch>
        </p:blipFill>
        <p:spPr>
          <a:xfrm>
            <a:off x="697230" y="1990090"/>
            <a:ext cx="7909560" cy="444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华文行楷" panose="02010800040101010101" pitchFamily="2" charset="-122"/>
                <a:ea typeface="华文行楷" panose="02010800040101010101" pitchFamily="2" charset="-122"/>
              </a:rPr>
              <a:t>你总可以站在某个塔尖上！</a:t>
            </a:r>
            <a:endParaRPr lang="zh-CN" altLang="en-US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等腰三角形 2"/>
          <p:cNvSpPr/>
          <p:nvPr/>
        </p:nvSpPr>
        <p:spPr>
          <a:xfrm>
            <a:off x="696595" y="1853565"/>
            <a:ext cx="7519035" cy="4755515"/>
          </a:xfrm>
          <a:prstGeom prst="triangle">
            <a:avLst>
              <a:gd name="adj" fmla="val 498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等腰三角形 4"/>
          <p:cNvSpPr/>
          <p:nvPr/>
        </p:nvSpPr>
        <p:spPr>
          <a:xfrm>
            <a:off x="1011555" y="5313680"/>
            <a:ext cx="1371600" cy="1295400"/>
          </a:xfrm>
          <a:prstGeom prst="triangl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等腰三角形 9"/>
          <p:cNvSpPr/>
          <p:nvPr/>
        </p:nvSpPr>
        <p:spPr>
          <a:xfrm>
            <a:off x="2127250" y="4157980"/>
            <a:ext cx="1805305" cy="1831975"/>
          </a:xfrm>
          <a:prstGeom prst="triangl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等腰三角形 10"/>
          <p:cNvSpPr/>
          <p:nvPr/>
        </p:nvSpPr>
        <p:spPr>
          <a:xfrm>
            <a:off x="3687445" y="5438140"/>
            <a:ext cx="1175385" cy="1068070"/>
          </a:xfrm>
          <a:prstGeom prst="triangl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等腰三角形 11"/>
          <p:cNvSpPr/>
          <p:nvPr/>
        </p:nvSpPr>
        <p:spPr>
          <a:xfrm>
            <a:off x="5207000" y="4601210"/>
            <a:ext cx="1505585" cy="1388745"/>
          </a:xfrm>
          <a:prstGeom prst="triangl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等腰三角形 12"/>
          <p:cNvSpPr/>
          <p:nvPr/>
        </p:nvSpPr>
        <p:spPr>
          <a:xfrm>
            <a:off x="3581400" y="3234055"/>
            <a:ext cx="1846580" cy="2079625"/>
          </a:xfrm>
          <a:prstGeom prst="triangl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等腰三角形 13"/>
          <p:cNvSpPr/>
          <p:nvPr/>
        </p:nvSpPr>
        <p:spPr>
          <a:xfrm>
            <a:off x="3869690" y="1853565"/>
            <a:ext cx="1146175" cy="1270000"/>
          </a:xfrm>
          <a:prstGeom prst="triangl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等腰三角形 14"/>
          <p:cNvSpPr/>
          <p:nvPr/>
        </p:nvSpPr>
        <p:spPr>
          <a:xfrm>
            <a:off x="6796405" y="5428615"/>
            <a:ext cx="979805" cy="1077595"/>
          </a:xfrm>
          <a:prstGeom prst="triangl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latin typeface="华文行楷" panose="02010800040101010101" pitchFamily="2" charset="-122"/>
                <a:ea typeface="华文行楷" panose="02010800040101010101" pitchFamily="2" charset="-122"/>
              </a:rPr>
              <a:t>选题总原则</a:t>
            </a:r>
            <a:endParaRPr lang="zh-CN" altLang="en-US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77190" y="3505835"/>
            <a:ext cx="613410" cy="13239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280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总原则</a:t>
            </a:r>
            <a:endParaRPr lang="zh-CN" altLang="en-US" sz="280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657985" y="5168265"/>
            <a:ext cx="613410" cy="13239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280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做得出</a:t>
            </a:r>
            <a:endParaRPr lang="zh-CN" altLang="en-US" sz="280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037205" y="1914525"/>
            <a:ext cx="1164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视角</a:t>
            </a:r>
            <a:endParaRPr lang="zh-CN" altLang="en-US" sz="320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37205" y="2625725"/>
            <a:ext cx="1164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方法</a:t>
            </a:r>
            <a:endParaRPr lang="zh-CN" altLang="en-US" sz="320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037205" y="3411220"/>
            <a:ext cx="1164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争议</a:t>
            </a:r>
            <a:endParaRPr lang="zh-CN" altLang="en-US" sz="320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675255" y="5082540"/>
            <a:ext cx="24364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导</a:t>
            </a:r>
            <a:r>
              <a:rPr lang="zh-CN" altLang="en-US" sz="280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师的判断</a:t>
            </a:r>
            <a:endParaRPr lang="zh-CN" altLang="en-US" sz="280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1" name="左大括号 10"/>
          <p:cNvSpPr/>
          <p:nvPr/>
        </p:nvSpPr>
        <p:spPr>
          <a:xfrm>
            <a:off x="4201795" y="3596640"/>
            <a:ext cx="228600" cy="1143000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4535170" y="3319780"/>
            <a:ext cx="3479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</a:t>
            </a:r>
            <a:endParaRPr lang="en-US" altLang="zh-CN" sz="320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504055" y="3876675"/>
            <a:ext cx="3479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2</a:t>
            </a:r>
            <a:endParaRPr lang="en-US" altLang="zh-CN" sz="320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504055" y="4460240"/>
            <a:ext cx="3479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3</a:t>
            </a:r>
            <a:endParaRPr lang="en-US" altLang="zh-CN" sz="320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5" name="左大括号 14"/>
          <p:cNvSpPr/>
          <p:nvPr/>
        </p:nvSpPr>
        <p:spPr>
          <a:xfrm>
            <a:off x="5245100" y="2066290"/>
            <a:ext cx="228600" cy="2763520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5743575" y="2042160"/>
            <a:ext cx="3479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1</a:t>
            </a:r>
            <a:endParaRPr lang="en-US" altLang="zh-CN" sz="320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743575" y="2625725"/>
            <a:ext cx="3479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2</a:t>
            </a:r>
            <a:endParaRPr lang="en-US" altLang="zh-CN" sz="320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743575" y="3903345"/>
            <a:ext cx="3479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3</a:t>
            </a:r>
            <a:endParaRPr lang="en-US" altLang="zh-CN" sz="320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798310" y="2498090"/>
            <a:ext cx="2259330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来源于何？</a:t>
            </a:r>
            <a:endParaRPr lang="zh-CN" altLang="en-US" sz="280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sz="280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导师的立项课题；</a:t>
            </a:r>
            <a:endParaRPr lang="zh-CN" altLang="en-US" sz="280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sz="280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导师的选题；</a:t>
            </a:r>
            <a:endParaRPr lang="zh-CN" altLang="en-US" sz="280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r>
              <a:rPr lang="zh-CN" altLang="en-US" sz="280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自选：文献梳理</a:t>
            </a:r>
            <a:r>
              <a:rPr lang="en-US" altLang="zh-CN" sz="280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——</a:t>
            </a:r>
            <a:r>
              <a:rPr lang="zh-CN" altLang="en-US" sz="280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专家建议，导师同意</a:t>
            </a:r>
            <a:endParaRPr lang="zh-CN" altLang="en-US" sz="280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657985" y="2498090"/>
            <a:ext cx="613410" cy="132397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p>
            <a:r>
              <a:rPr lang="zh-CN" altLang="en-US" sz="280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有价值</a:t>
            </a:r>
            <a:endParaRPr lang="zh-CN" altLang="en-US" sz="280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037205" y="4246245"/>
            <a:ext cx="11645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空白</a:t>
            </a:r>
            <a:endParaRPr lang="zh-CN" altLang="en-US" sz="320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644140" y="5970270"/>
            <a:ext cx="24364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chemeClr val="tx2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专家组的判读</a:t>
            </a:r>
            <a:endParaRPr lang="zh-CN" altLang="en-US" sz="2800">
              <a:solidFill>
                <a:schemeClr val="tx2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23" name="左大括号 22"/>
          <p:cNvSpPr/>
          <p:nvPr/>
        </p:nvSpPr>
        <p:spPr>
          <a:xfrm>
            <a:off x="1151255" y="3041650"/>
            <a:ext cx="228600" cy="2692400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左大括号 23"/>
          <p:cNvSpPr/>
          <p:nvPr/>
        </p:nvSpPr>
        <p:spPr>
          <a:xfrm>
            <a:off x="2446655" y="2249805"/>
            <a:ext cx="228600" cy="2210435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5" name="左大括号 24"/>
          <p:cNvSpPr/>
          <p:nvPr/>
        </p:nvSpPr>
        <p:spPr>
          <a:xfrm>
            <a:off x="2415540" y="5168265"/>
            <a:ext cx="228600" cy="1143000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6" name="左箭头 25"/>
          <p:cNvSpPr/>
          <p:nvPr/>
        </p:nvSpPr>
        <p:spPr>
          <a:xfrm>
            <a:off x="6334760" y="4246245"/>
            <a:ext cx="304800" cy="76200"/>
          </a:xfrm>
          <a:prstGeom prst="leftArrow">
            <a:avLst/>
          </a:prstGeom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0"/>
      </a:accent5>
      <a:accent6>
        <a:srgbClr val="E5B900"/>
      </a:accent6>
      <a:hlink>
        <a:srgbClr val="FF0000"/>
      </a:hlink>
      <a:folHlink>
        <a:srgbClr val="3333CC"/>
      </a:folHlink>
    </a:clrScheme>
    <a:fontScheme name="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00"/>
        </a:lt1>
        <a:dk2>
          <a:srgbClr val="DDDDDD"/>
        </a:dk2>
        <a:lt2>
          <a:srgbClr val="969696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CDCDC"/>
        </a:accent4>
        <a:accent5>
          <a:srgbClr val="AAEFD0"/>
        </a:accent5>
        <a:accent6>
          <a:srgbClr val="2D2DB7"/>
        </a:accent6>
        <a:hlink>
          <a:srgbClr val="FF5050"/>
        </a:hlink>
        <a:folHlink>
          <a:srgbClr val="FFCF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CC"/>
        </a:lt1>
        <a:dk2>
          <a:srgbClr val="FFFFCC"/>
        </a:dk2>
        <a:lt2>
          <a:srgbClr val="000094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CDCDC"/>
        </a:accent4>
        <a:accent5>
          <a:srgbClr val="ADC8FF"/>
        </a:accent5>
        <a:accent6>
          <a:srgbClr val="8900E5"/>
        </a:accent6>
        <a:hlink>
          <a:srgbClr val="FF3399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0"/>
        </a:accent5>
        <a:accent6>
          <a:srgbClr val="E5B900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5"/>
        </a:accent5>
        <a:accent6>
          <a:srgbClr val="ACACAC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CCA"/>
        </a:accent5>
        <a:accent6>
          <a:srgbClr val="4345A2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AAB82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0</TotalTime>
  <Words>906</Words>
  <Application>WPS 演示</Application>
  <PresentationFormat>在屏幕上显示</PresentationFormat>
  <Paragraphs>141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Arial</vt:lpstr>
      <vt:lpstr>宋体</vt:lpstr>
      <vt:lpstr>Wingdings</vt:lpstr>
      <vt:lpstr>Tahoma</vt:lpstr>
      <vt:lpstr>华文行楷</vt:lpstr>
      <vt:lpstr>微软雅黑</vt:lpstr>
      <vt:lpstr>Arial Unicode MS</vt:lpstr>
      <vt:lpstr>Calibri</vt:lpstr>
      <vt:lpstr>Blends</vt:lpstr>
      <vt:lpstr>研究生专题讲座之二 ——论文开题报告的撰写</vt:lpstr>
      <vt:lpstr>第一部分</vt:lpstr>
      <vt:lpstr>首要一件事 ——建立正确认知</vt:lpstr>
      <vt:lpstr>TRIZ在非工程技术领域的研究</vt:lpstr>
      <vt:lpstr>研究机构图谱</vt:lpstr>
      <vt:lpstr>主题词图谱</vt:lpstr>
      <vt:lpstr>国内高产作者聚类图谱</vt:lpstr>
      <vt:lpstr>你总可以站在某个塔尖上！</vt:lpstr>
      <vt:lpstr>选题总原则</vt:lpstr>
      <vt:lpstr>选题的来源</vt:lpstr>
      <vt:lpstr>选题的原则</vt:lpstr>
      <vt:lpstr>论文题目的拟定</vt:lpstr>
      <vt:lpstr>第二部分</vt:lpstr>
      <vt:lpstr>硕士论文的一般结构（内容）</vt:lpstr>
      <vt:lpstr>正文（应用研究论文）</vt:lpstr>
      <vt:lpstr>逻辑与结构上常出现的问题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bgt</cp:lastModifiedBy>
  <cp:revision>7</cp:revision>
  <dcterms:created xsi:type="dcterms:W3CDTF">2019-11-26T23:28:00Z</dcterms:created>
  <dcterms:modified xsi:type="dcterms:W3CDTF">2019-11-27T08:12:52Z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2052-11.1.0.9208</vt:lpwstr>
  </property>
</Properties>
</file>